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Fraunces Extra Bold"/>
      <p:regular r:id="rId16"/>
    </p:embeddedFont>
    <p:embeddedFont>
      <p:font typeface="Fraunces Extra Bold"/>
      <p:regular r:id="rId17"/>
    </p:embeddedFont>
    <p:embeddedFont>
      <p:font typeface="Nobile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5-1.png>
</file>

<file path=ppt/media/image-5-2.png>
</file>

<file path=ppt/media/image-5-3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120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Credit Card Transaction &amp; Customer Report: Data Insights &amp;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presentation will analyze key credit card metrics. The report includes revenue, transactions, and customer insights. The goal is to provide a clear overview. It will help inform strategic decisions.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8384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8460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821561"/>
            <a:ext cx="332505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by Sangram Sonawane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7457"/>
            <a:ext cx="3971211" cy="448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Metrics Overview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6259473" y="1343025"/>
            <a:ext cx="7597854" cy="473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00"/>
              </a:lnSpc>
              <a:buNone/>
            </a:pPr>
            <a:r>
              <a:rPr lang="en-US" sz="3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$57M</a:t>
            </a:r>
            <a:endParaRPr lang="en-US" sz="3700" dirty="0"/>
          </a:p>
        </p:txBody>
      </p:sp>
      <p:sp>
        <p:nvSpPr>
          <p:cNvPr id="5" name="Text 2"/>
          <p:cNvSpPr/>
          <p:nvPr/>
        </p:nvSpPr>
        <p:spPr>
          <a:xfrm>
            <a:off x="9161026" y="1996083"/>
            <a:ext cx="1794748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259473" y="2306360"/>
            <a:ext cx="7597854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Total revenue generated from credit card transactions.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6259473" y="3038356"/>
            <a:ext cx="7597854" cy="473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00"/>
              </a:lnSpc>
              <a:buNone/>
            </a:pPr>
            <a:r>
              <a:rPr lang="en-US" sz="3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$46M</a:t>
            </a:r>
            <a:endParaRPr lang="en-US" sz="3700" dirty="0"/>
          </a:p>
        </p:txBody>
      </p:sp>
      <p:sp>
        <p:nvSpPr>
          <p:cNvPr id="8" name="Text 5"/>
          <p:cNvSpPr/>
          <p:nvPr/>
        </p:nvSpPr>
        <p:spPr>
          <a:xfrm>
            <a:off x="9111972" y="3691414"/>
            <a:ext cx="1892737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Transaction Amount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259473" y="4001691"/>
            <a:ext cx="7597854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total value of all transactions made.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6259473" y="4733687"/>
            <a:ext cx="7597854" cy="473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00"/>
              </a:lnSpc>
              <a:buNone/>
            </a:pPr>
            <a:r>
              <a:rPr lang="en-US" sz="3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$8M</a:t>
            </a:r>
            <a:endParaRPr lang="en-US" sz="3700" dirty="0"/>
          </a:p>
        </p:txBody>
      </p:sp>
      <p:sp>
        <p:nvSpPr>
          <p:cNvPr id="11" name="Text 8"/>
          <p:cNvSpPr/>
          <p:nvPr/>
        </p:nvSpPr>
        <p:spPr>
          <a:xfrm>
            <a:off x="9161026" y="5386745"/>
            <a:ext cx="1794748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Interest Earned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6259473" y="5697022"/>
            <a:ext cx="7597854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total interest earned from cardholders.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6259473" y="6429018"/>
            <a:ext cx="7597854" cy="473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00"/>
              </a:lnSpc>
              <a:buNone/>
            </a:pPr>
            <a:r>
              <a:rPr lang="en-US" sz="3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667K</a:t>
            </a:r>
            <a:endParaRPr lang="en-US" sz="3700" dirty="0"/>
          </a:p>
        </p:txBody>
      </p:sp>
      <p:sp>
        <p:nvSpPr>
          <p:cNvPr id="14" name="Text 11"/>
          <p:cNvSpPr/>
          <p:nvPr/>
        </p:nvSpPr>
        <p:spPr>
          <a:xfrm>
            <a:off x="9161026" y="7082076"/>
            <a:ext cx="1794748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Transaction Count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6259473" y="7392353"/>
            <a:ext cx="7597854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Number of credit card transactions processed.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3669" y="615791"/>
            <a:ext cx="7346156" cy="524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Quarterly Revenue &amp; Transactions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3669" y="1476375"/>
            <a:ext cx="9671804" cy="4912281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823335" y="6388656"/>
            <a:ext cx="167878" cy="167878"/>
          </a:xfrm>
          <a:prstGeom prst="roundRect">
            <a:avLst>
              <a:gd name="adj" fmla="val 10894"/>
            </a:avLst>
          </a:prstGeom>
          <a:solidFill>
            <a:srgbClr val="19331E"/>
          </a:solidFill>
          <a:ln/>
        </p:spPr>
      </p:sp>
      <p:sp>
        <p:nvSpPr>
          <p:cNvPr id="5" name="Text 2"/>
          <p:cNvSpPr/>
          <p:nvPr/>
        </p:nvSpPr>
        <p:spPr>
          <a:xfrm>
            <a:off x="4052173" y="6388656"/>
            <a:ext cx="1491139" cy="167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Revenue (Millions)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5695712" y="6388656"/>
            <a:ext cx="167878" cy="167878"/>
          </a:xfrm>
          <a:prstGeom prst="roundRect">
            <a:avLst>
              <a:gd name="adj" fmla="val 10894"/>
            </a:avLst>
          </a:prstGeom>
          <a:solidFill>
            <a:srgbClr val="346A3F"/>
          </a:solidFill>
          <a:ln/>
        </p:spPr>
      </p:sp>
      <p:sp>
        <p:nvSpPr>
          <p:cNvPr id="7" name="Text 4"/>
          <p:cNvSpPr/>
          <p:nvPr/>
        </p:nvSpPr>
        <p:spPr>
          <a:xfrm>
            <a:off x="5924550" y="6388656"/>
            <a:ext cx="2096572" cy="167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Transactions (Thousands)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783669" y="7081361"/>
            <a:ext cx="13063061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Revenue and transactions increased steadily, peaking in Q4. This growth suggests strong card usage. Focused marketing efforts could be the cause. Another cause could be seasonal spending.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72641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Credit Card Performance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Blue Card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Highest revenue ($47M). It also has the most transactions. Blue card holders are frequent users.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Silver Card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Generated $6M in revenue. This card caters to a specific customer segment. The benefits and usage patterns differ.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Gold &amp; Platinum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cards had a lower revenue contribution. These cards are used by premium customers. They may have different spending habits.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4968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Payment Method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Swipe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785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Swipe transactions led with $36M revenue. This reflects traditional payment preferences.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670352" y="4194453"/>
            <a:ext cx="14144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937790" y="25893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Chip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079790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Chip transactions generated $17M in revenue. They show increased security awareness.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247340" y="3243382"/>
            <a:ext cx="18526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9937790" y="4860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Online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350907"/>
            <a:ext cx="3898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Online transactions were lower at $4M revenue. This indicates room for growth. Boost online payment adoption.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78591" y="5969556"/>
            <a:ext cx="17121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28668"/>
            <a:ext cx="105637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Demographics &amp; Spending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77608"/>
            <a:ext cx="4196358" cy="2758559"/>
          </a:xfrm>
          <a:prstGeom prst="roundRect">
            <a:avLst>
              <a:gd name="adj" fmla="val 7400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904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Graduates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394841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Graduates contributed the most with $23M. This demographic is a key revenue driver. Offer tailored financial products.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677608"/>
            <a:ext cx="4196358" cy="2758559"/>
          </a:xfrm>
          <a:prstGeom prst="roundRect">
            <a:avLst>
              <a:gd name="adj" fmla="val 7400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4904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Businessmen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394841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Businessmen generated the highest revenue at $18M. This group represents high-value customers. Offer premium services to businessmen.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677608"/>
            <a:ext cx="4196358" cy="2758559"/>
          </a:xfrm>
          <a:prstGeom prst="roundRect">
            <a:avLst>
              <a:gd name="adj" fmla="val 7400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4904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Bills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39484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Top spending category was bills at $14M. This suggests reliability in payment behavior.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0212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Segmentation Analysis</a:t>
            </a:r>
            <a:endParaRPr lang="en-US" sz="3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146340"/>
            <a:ext cx="907256" cy="13357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59623" y="232779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Gender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459623" y="2720102"/>
            <a:ext cx="637698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Males ($31M) contribute higher revenue than females ($26M). There may be potential for targeting women.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482102"/>
            <a:ext cx="907256" cy="13357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59623" y="3663553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Age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7459623" y="4055864"/>
            <a:ext cx="637698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Age group 40-50: Highest revenue ($24M), followed by 50+ ($20M). Target offers to these demographics.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817864"/>
            <a:ext cx="907256" cy="13357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59623" y="4999315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Income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7459623" y="5391626"/>
            <a:ext cx="637698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High-Income Group: $23M revenue. This segment values premium services and higher limits.</a:t>
            </a:r>
            <a:endParaRPr lang="en-US" sz="14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6153626"/>
            <a:ext cx="907256" cy="13357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59623" y="633507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Marital Status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7459623" y="6727388"/>
            <a:ext cx="637698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Married Customers: Higher revenue ($16M) than singles ($13M). Tailor financial planning products.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2645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13459"/>
            <a:ext cx="4887635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 Performing States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7303770" y="3700224"/>
            <a:ext cx="22860" cy="3742253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5" name="Shape 2"/>
          <p:cNvSpPr/>
          <p:nvPr/>
        </p:nvSpPr>
        <p:spPr>
          <a:xfrm>
            <a:off x="6551414" y="4071461"/>
            <a:ext cx="595313" cy="2286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7123867" y="3891558"/>
            <a:ext cx="382667" cy="382667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7251502" y="3955256"/>
            <a:ext cx="127278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4253151" y="387024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California (CA)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93790" y="4238030"/>
            <a:ext cx="558581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Highest revenue, ~$7M. A key market for expansion.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7483673" y="4921925"/>
            <a:ext cx="595313" cy="2286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1" name="Shape 8"/>
          <p:cNvSpPr/>
          <p:nvPr/>
        </p:nvSpPr>
        <p:spPr>
          <a:xfrm>
            <a:off x="7123867" y="4742021"/>
            <a:ext cx="382667" cy="382667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7231856" y="4805720"/>
            <a:ext cx="166688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8250793" y="4720709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New York (NY)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8250793" y="5088493"/>
            <a:ext cx="5585817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 revenue, similar to CA at ~$7M. A core market for credit card usage.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6551414" y="5687378"/>
            <a:ext cx="595313" cy="2286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6" name="Shape 13"/>
          <p:cNvSpPr/>
          <p:nvPr/>
        </p:nvSpPr>
        <p:spPr>
          <a:xfrm>
            <a:off x="7123867" y="5507474"/>
            <a:ext cx="382667" cy="382667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7238167" y="5571173"/>
            <a:ext cx="154067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4253151" y="5486162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Texas (TX)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793790" y="5853946"/>
            <a:ext cx="558581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Moderate revenue contributor. Offers growth opportunities.</a:t>
            </a:r>
            <a:endParaRPr lang="en-US" sz="1300" dirty="0"/>
          </a:p>
        </p:txBody>
      </p:sp>
      <p:sp>
        <p:nvSpPr>
          <p:cNvPr id="20" name="Shape 17"/>
          <p:cNvSpPr/>
          <p:nvPr/>
        </p:nvSpPr>
        <p:spPr>
          <a:xfrm>
            <a:off x="7483673" y="6452830"/>
            <a:ext cx="595313" cy="2286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21" name="Shape 18"/>
          <p:cNvSpPr/>
          <p:nvPr/>
        </p:nvSpPr>
        <p:spPr>
          <a:xfrm>
            <a:off x="7123867" y="6272927"/>
            <a:ext cx="382667" cy="382667"/>
          </a:xfrm>
          <a:prstGeom prst="roundRect">
            <a:avLst>
              <a:gd name="adj" fmla="val 40011"/>
            </a:avLst>
          </a:prstGeom>
          <a:solidFill>
            <a:srgbClr val="E8F3E8"/>
          </a:solidFill>
          <a:ln/>
        </p:spPr>
      </p:sp>
      <p:sp>
        <p:nvSpPr>
          <p:cNvPr id="22" name="Text 19"/>
          <p:cNvSpPr/>
          <p:nvPr/>
        </p:nvSpPr>
        <p:spPr>
          <a:xfrm>
            <a:off x="7228523" y="6336625"/>
            <a:ext cx="173355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000" dirty="0"/>
          </a:p>
        </p:txBody>
      </p:sp>
      <p:sp>
        <p:nvSpPr>
          <p:cNvPr id="23" name="Text 20"/>
          <p:cNvSpPr/>
          <p:nvPr/>
        </p:nvSpPr>
        <p:spPr>
          <a:xfrm>
            <a:off x="8250793" y="6251615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Florida (FL)</a:t>
            </a:r>
            <a:endParaRPr lang="en-US" sz="1650" dirty="0"/>
          </a:p>
        </p:txBody>
      </p:sp>
      <p:sp>
        <p:nvSpPr>
          <p:cNvPr id="24" name="Text 21"/>
          <p:cNvSpPr/>
          <p:nvPr/>
        </p:nvSpPr>
        <p:spPr>
          <a:xfrm>
            <a:off x="8250793" y="6619399"/>
            <a:ext cx="558581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Moderate revenue contributor. Focus on targeted campaigns.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977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Dependent Count &amp; Revenue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02264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964049" y="4107656"/>
            <a:ext cx="169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0226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1-2 Dependents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51306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Customers with 1-2 dependents contribute the highest revenue. Target financial products to families.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49402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Customer with dependents contribute the most revenue. Financial products need to be tailored to these customers.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2025-03-02T10:20:04Z</dcterms:created>
  <dcterms:modified xsi:type="dcterms:W3CDTF">2025-03-02T10:20:04Z</dcterms:modified>
</cp:coreProperties>
</file>